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</p:sldIdLst>
  <p:sldSz cy="5143500" cx="9144000"/>
  <p:notesSz cx="6858000" cy="9144000"/>
  <p:embeddedFontLst>
    <p:embeddedFont>
      <p:font typeface="Economica"/>
      <p:regular r:id="rId56"/>
      <p:bold r:id="rId57"/>
      <p:italic r:id="rId58"/>
      <p:boldItalic r:id="rId59"/>
    </p:embeddedFont>
    <p:embeddedFont>
      <p:font typeface="Spectral"/>
      <p:regular r:id="rId60"/>
      <p:bold r:id="rId61"/>
      <p:italic r:id="rId62"/>
      <p:boldItalic r:id="rId63"/>
    </p:embeddedFont>
    <p:embeddedFont>
      <p:font typeface="Open Sans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Spectral-italic.fntdata"/><Relationship Id="rId61" Type="http://schemas.openxmlformats.org/officeDocument/2006/relationships/font" Target="fonts/Spectral-bold.fntdata"/><Relationship Id="rId20" Type="http://schemas.openxmlformats.org/officeDocument/2006/relationships/slide" Target="slides/slide16.xml"/><Relationship Id="rId64" Type="http://schemas.openxmlformats.org/officeDocument/2006/relationships/font" Target="fonts/OpenSans-regular.fntdata"/><Relationship Id="rId63" Type="http://schemas.openxmlformats.org/officeDocument/2006/relationships/font" Target="fonts/Spectral-boldItalic.fntdata"/><Relationship Id="rId22" Type="http://schemas.openxmlformats.org/officeDocument/2006/relationships/slide" Target="slides/slide18.xml"/><Relationship Id="rId66" Type="http://schemas.openxmlformats.org/officeDocument/2006/relationships/font" Target="fonts/OpenSans-italic.fntdata"/><Relationship Id="rId21" Type="http://schemas.openxmlformats.org/officeDocument/2006/relationships/slide" Target="slides/slide17.xml"/><Relationship Id="rId65" Type="http://schemas.openxmlformats.org/officeDocument/2006/relationships/font" Target="fonts/OpenSans-bold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7" Type="http://schemas.openxmlformats.org/officeDocument/2006/relationships/font" Target="fonts/OpenSans-boldItalic.fntdata"/><Relationship Id="rId60" Type="http://schemas.openxmlformats.org/officeDocument/2006/relationships/font" Target="fonts/Spectral-regular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font" Target="fonts/Economica-bold.fntdata"/><Relationship Id="rId12" Type="http://schemas.openxmlformats.org/officeDocument/2006/relationships/slide" Target="slides/slide8.xml"/><Relationship Id="rId56" Type="http://schemas.openxmlformats.org/officeDocument/2006/relationships/font" Target="fonts/Economica-regular.fntdata"/><Relationship Id="rId15" Type="http://schemas.openxmlformats.org/officeDocument/2006/relationships/slide" Target="slides/slide11.xml"/><Relationship Id="rId59" Type="http://schemas.openxmlformats.org/officeDocument/2006/relationships/font" Target="fonts/Economica-boldItalic.fntdata"/><Relationship Id="rId14" Type="http://schemas.openxmlformats.org/officeDocument/2006/relationships/slide" Target="slides/slide10.xml"/><Relationship Id="rId58" Type="http://schemas.openxmlformats.org/officeDocument/2006/relationships/font" Target="fonts/Economica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hrisalbon.com/machine_learning/support_vector_machines/svc_parameters_using_rbf_kernel/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a260452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a260452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c7f72db6e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c7f72db6e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c7f72db6e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c7f72db6e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c7f72db6e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c7f72db6e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c7f72db6e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c7f72db6e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c7f72db6e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c7f72db6e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c7f72db6e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c7f72db6e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c7f72db6e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c7f72db6e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Ejemplos de selección de parámetros para RBF y regularización: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https://chrisalbon.com/machine_learning/support_vector_machines/svc_parameters_using_rbf_kernel/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c7f72db6e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c7f72db6e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c7f72db6e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c7f72db6e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a6aaec1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a6aaec1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9e3ad8761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9e3ad8761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a6aaec1f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8a6aaec1f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a6aaec1f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8a6aaec1f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a6aaec1f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a6aaec1f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a6aaec1f3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a6aaec1f3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a6aaec1f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a6aaec1f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needs graphviz installed which isn’t a minor detail to do (https://bobswift.atlassian.net/wiki/spaces/GVIZ/pages/20971549/How+to+install+Graphviz+software)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a6aaec1f3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8a6aaec1f3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a6aaec1f3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a6aaec1f3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a6aaec1f3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a6aaec1f3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a6aaec1f3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a6aaec1f3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8a6aaec1f3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8a6aaec1f3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8a6aaec1f3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8a6aaec1f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a6aaec1f3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8a6aaec1f3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a6aaec1f3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8a6aaec1f3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a6aaec1f3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a6aaec1f3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8a6aaec1f3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8a6aaec1f3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8a6aaec1f3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8a6aaec1f3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8a6aaec1f3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8a6aaec1f3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a6aaec1f3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8a6aaec1f3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a6aaec1f3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a6aaec1f3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a6aaec1f3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a6aaec1f3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8a6aaec1f3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8a6aaec1f3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c7f72db6e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c7f72db6e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a6aaec1f3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a6aaec1f3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8a6aaec1f3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8a6aaec1f3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e4792d88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e4792d88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e4792d88b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e4792d88b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valor de epsilon viene dado por el error (clasificador débil con error chico) y alpha dado por el modelo de boosting (en este caso adaboost)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e4792d88b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e4792d88b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epsilon dos cambia porque el peso de las instancias es distinto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4792d88b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e4792d88b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valor de epsilon viene dado por el error (clasificador débil con error chico) y alpha dado por el modelo de boosting (en este caso adaboost)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e4792d88b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e4792d88b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valor de epsilon viene dado por el error (clasificador débil con error chico) y alpha dado por el modelo de boosting (en este caso adaboost)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8a6aaec1f3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8a6aaec1f3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8a6aaec1f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8a6aaec1f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8a6aaec1f3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8a6aaec1f3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c7f72db6e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c7f72db6e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5c7f72db6e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5c7f72db6e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c7f72db6e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c7f72db6e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c7f72db6e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c7f72db6e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c7f72db6e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c7f72db6e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c7f72db6e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c7f72db6e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c7f72db6e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c7f72db6e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blog.statsbot.co/" TargetMode="External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blog.statsbot.co/" TargetMode="External"/><Relationship Id="rId4" Type="http://schemas.openxmlformats.org/officeDocument/2006/relationships/image" Target="../media/image20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blog.statsbot.co/" TargetMode="External"/><Relationship Id="rId4" Type="http://schemas.openxmlformats.org/officeDocument/2006/relationships/image" Target="../media/image18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blog.statsbot.co/" TargetMode="External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6.png"/><Relationship Id="rId4" Type="http://schemas.openxmlformats.org/officeDocument/2006/relationships/hyperlink" Target="http://media.nips.cc/Conferences/2007/Tutorials/Slides/schapire-NIPS-07-tutorial.pdf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3.png"/><Relationship Id="rId4" Type="http://schemas.openxmlformats.org/officeDocument/2006/relationships/hyperlink" Target="http://media.nips.cc/Conferences/2007/Tutorials/Slides/schapire-NIPS-07-tutorial.pdf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7.png"/><Relationship Id="rId4" Type="http://schemas.openxmlformats.org/officeDocument/2006/relationships/hyperlink" Target="http://media.nips.cc/Conferences/2007/Tutorials/Slides/schapire-NIPS-07-tutorial.pdf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9.png"/><Relationship Id="rId4" Type="http://schemas.openxmlformats.org/officeDocument/2006/relationships/hyperlink" Target="http://media.nips.cc/Conferences/2007/Tutorials/Slides/schapire-NIPS-07-tutorial.pdf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4.png"/><Relationship Id="rId4" Type="http://schemas.openxmlformats.org/officeDocument/2006/relationships/hyperlink" Target="http://media.nips.cc/Conferences/2007/Tutorials/Slides/schapire-NIPS-07-tutorial.pdf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hyperlink" Target="https://blog.statsbot.co/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hyperlink" Target="https://blog.statsbot.co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Aprendizaje Supervisado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812350" y="3422625"/>
            <a:ext cx="3519300" cy="4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Cristian Cardellino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Datos no linealmente separables</a:t>
            </a:r>
            <a:endParaRPr/>
          </a:p>
        </p:txBody>
      </p:sp>
      <p:sp>
        <p:nvSpPr>
          <p:cNvPr id="115" name="Google Shape;115;p22"/>
          <p:cNvSpPr txBox="1"/>
          <p:nvPr/>
        </p:nvSpPr>
        <p:spPr>
          <a:xfrm>
            <a:off x="7201500" y="4683875"/>
            <a:ext cx="19425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Image from </a:t>
            </a:r>
            <a:r>
              <a:rPr lang="en" sz="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https://blog.statsbot.co/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7624" y="1147225"/>
            <a:ext cx="4988751" cy="387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hacer con datos no linealmente separables?</a:t>
            </a:r>
            <a:endParaRPr/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 es una técnica para separar los datos mediante un hiperplano.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Si los datos no son linealmente separables, dicho hiperplano no existe.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Solución:</a:t>
            </a:r>
            <a:r>
              <a:rPr lang="en"/>
              <a:t> Proyectar los datos a una dimensión donde sí sean linealmente separables.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En el ejemplo anterior, tomamos el conjunto de datos en dos dimensiones, y lo proyectamos a tres dimensiones con la siguiente ecuación:</a:t>
            </a:r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9365" y="3843323"/>
            <a:ext cx="1025275" cy="32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9398" y="4210075"/>
            <a:ext cx="1025227" cy="32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5529" y="4537725"/>
            <a:ext cx="1772950" cy="32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se ve el plano proyectado?</a:t>
            </a:r>
            <a:endParaRPr/>
          </a:p>
        </p:txBody>
      </p:sp>
      <p:sp>
        <p:nvSpPr>
          <p:cNvPr id="131" name="Google Shape;131;p24"/>
          <p:cNvSpPr txBox="1"/>
          <p:nvPr/>
        </p:nvSpPr>
        <p:spPr>
          <a:xfrm>
            <a:off x="7201500" y="4683875"/>
            <a:ext cx="19425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Image from </a:t>
            </a:r>
            <a:r>
              <a:rPr lang="en" sz="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https://blog.statsbot.co/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4938" y="1147225"/>
            <a:ext cx="5134120" cy="369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se ve el plano proyectado?</a:t>
            </a:r>
            <a:endParaRPr/>
          </a:p>
        </p:txBody>
      </p:sp>
      <p:sp>
        <p:nvSpPr>
          <p:cNvPr id="138" name="Google Shape;138;p25"/>
          <p:cNvSpPr txBox="1"/>
          <p:nvPr/>
        </p:nvSpPr>
        <p:spPr>
          <a:xfrm>
            <a:off x="7201500" y="4683875"/>
            <a:ext cx="19425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Image from </a:t>
            </a:r>
            <a:r>
              <a:rPr lang="en" sz="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https://blog.statsbot.co/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8475" y="1147225"/>
            <a:ext cx="5127048" cy="369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¿Y en 2 dimensiones?</a:t>
            </a:r>
            <a:endParaRPr/>
          </a:p>
        </p:txBody>
      </p:sp>
      <p:sp>
        <p:nvSpPr>
          <p:cNvPr id="145" name="Google Shape;145;p26"/>
          <p:cNvSpPr txBox="1"/>
          <p:nvPr/>
        </p:nvSpPr>
        <p:spPr>
          <a:xfrm>
            <a:off x="7201500" y="4683875"/>
            <a:ext cx="19425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Image from </a:t>
            </a:r>
            <a:r>
              <a:rPr lang="en" sz="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https://blog.statsbot.co/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4688" y="1147225"/>
            <a:ext cx="4754620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SVM: Kernels</a:t>
            </a:r>
            <a:endParaRPr/>
          </a:p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manera en que el algoritmo de SVM realiza la proyección es mediante el </a:t>
            </a:r>
            <a:r>
              <a:rPr lang="en">
                <a:highlight>
                  <a:srgbClr val="FFE599"/>
                </a:highlight>
              </a:rPr>
              <a:t>uso de kernels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Las funciones de kernel toma dos puntos del espacio original, y devuelve el producto punto en el espacio proyectado.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Este producto punto es lo que la función de SVM necesita para calcular el costo.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En el ejemplo anterior, el kernel es: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1600" y="3749999"/>
            <a:ext cx="2748925" cy="36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¿</a:t>
            </a:r>
            <a:r>
              <a:rPr lang="en"/>
              <a:t>Cómo elegir el kernel?</a:t>
            </a:r>
            <a:endParaRPr/>
          </a:p>
        </p:txBody>
      </p:sp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Este no es un problema trivial. Requiere mucho conocimiento matemático encontrar la proyección correcta.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En general, los frameworks más utilizados para hacer SVM tienen algunos kernels bastante comunes: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Polinomial: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Radial Basis Functions (RBF):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Sigmoid: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1400" y="3392950"/>
            <a:ext cx="3585976" cy="34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1394" y="3852700"/>
            <a:ext cx="3782506" cy="34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3431" y="2933200"/>
            <a:ext cx="2887036" cy="34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Vector Regression</a:t>
            </a:r>
            <a:endParaRPr/>
          </a:p>
        </p:txBody>
      </p:sp>
      <p:sp>
        <p:nvSpPr>
          <p:cNvPr id="168" name="Google Shape;168;p2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basa en la idea de SVMs de buscar los vectores de soporte, pero en este caso el valor de </a:t>
            </a:r>
            <a:r>
              <a:rPr i="1" lang="en">
                <a:latin typeface="Spectral"/>
                <a:ea typeface="Spectral"/>
                <a:cs typeface="Spectral"/>
                <a:sym typeface="Spectral"/>
              </a:rPr>
              <a:t>y</a:t>
            </a:r>
            <a:r>
              <a:rPr baseline="-25000" i="1" lang="en">
                <a:latin typeface="Spectral"/>
                <a:ea typeface="Spectral"/>
                <a:cs typeface="Spectral"/>
                <a:sym typeface="Spectral"/>
              </a:rPr>
              <a:t>i</a:t>
            </a:r>
            <a:r>
              <a:rPr lang="en"/>
              <a:t> es un número real.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Utiliza necesariamente “márgenes blandos”, requiere un parámetro adicional</a:t>
            </a:r>
            <a:r>
              <a:rPr lang="en"/>
              <a:t> </a:t>
            </a:r>
            <a:r>
              <a:rPr i="1" lang="en">
                <a:latin typeface="Spectral"/>
                <a:ea typeface="Spectral"/>
                <a:cs typeface="Spectral"/>
                <a:sym typeface="Spectral"/>
              </a:rPr>
              <a:t>ε</a:t>
            </a:r>
            <a:r>
              <a:rPr lang="en"/>
              <a:t> para calcular la función de costo.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En general la regresión lineal es más popular, pero con el uso de kernels, se pueden lograr regresiones no lineales muy interesantes.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Time (demo_6_kernels)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Árboles de decisión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Segunda Clase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Árboles de decisión</a:t>
            </a:r>
            <a:endParaRPr/>
          </a:p>
        </p:txBody>
      </p:sp>
      <p:sp>
        <p:nvSpPr>
          <p:cNvPr id="184" name="Google Shape;184;p3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Aprende a diferenciar los datos en base a </a:t>
            </a:r>
            <a:r>
              <a:rPr lang="en">
                <a:highlight>
                  <a:srgbClr val="FFE599"/>
                </a:highlight>
              </a:rPr>
              <a:t>reglas de decisión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Los nodos del árbol representan las reglas. Las hojas asignan la clase o el valor.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El árbol se particiona recursivamente. Para obtener el resultado, simplemente se siguen los nodos de decisión de acuerdo a los datos y se asigna la clase final.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Es un algoritmo de “caja blanca”, ya que </a:t>
            </a:r>
            <a:r>
              <a:rPr lang="en">
                <a:highlight>
                  <a:srgbClr val="FFE599"/>
                </a:highlight>
              </a:rPr>
              <a:t>puede visualizarse fácilmente e interpretarse por los humanos</a:t>
            </a:r>
            <a:r>
              <a:rPr lang="en"/>
              <a:t> (a diferencia de un algoritmo de “caja negra” como son las redes neuronales).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Son buenos con datos de mucha dimensionalidad (high dimensional data)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Árboles de decisión: Algoritmo</a:t>
            </a:r>
            <a:endParaRPr/>
          </a:p>
        </p:txBody>
      </p:sp>
      <p:sp>
        <p:nvSpPr>
          <p:cNvPr id="190" name="Google Shape;190;p33"/>
          <p:cNvSpPr txBox="1"/>
          <p:nvPr>
            <p:ph idx="1" type="body"/>
          </p:nvPr>
        </p:nvSpPr>
        <p:spPr>
          <a:xfrm>
            <a:off x="311700" y="1225225"/>
            <a:ext cx="8520600" cy="3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Selecciona el mejor atributo de acuerdo a alguna métrica (e.g. ganancia de información).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Hacer un nodo de decisión con ese atributo, que particione los datos en subconjuntos de menor tamaño.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Repetir recursivamente el procedimiento para cada nodo hijo.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El algoritmo se detiene si:</a:t>
            </a:r>
            <a:endParaRPr/>
          </a:p>
          <a:p>
            <a:pPr indent="-317500" lvl="0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Todos los ejemplos del subconjunto son de la misma clase.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Todos los elementos del subconjunto son constantes con respecto al atributo/s de interés del nodo actual.</a:t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Árboles de decisión: Métodos de decisión</a:t>
            </a:r>
            <a:endParaRPr/>
          </a:p>
        </p:txBody>
      </p:sp>
      <p:sp>
        <p:nvSpPr>
          <p:cNvPr id="196" name="Google Shape;196;p34"/>
          <p:cNvSpPr txBox="1"/>
          <p:nvPr>
            <p:ph idx="1" type="body"/>
          </p:nvPr>
        </p:nvSpPr>
        <p:spPr>
          <a:xfrm>
            <a:off x="311700" y="1225225"/>
            <a:ext cx="8520600" cy="3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Definen la forma de particionar el conjunto de datos (es una heurística).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Buscan rankear cada atributo de acuerdo a ciertos parámetros.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Los criterios más populares son:</a:t>
            </a:r>
            <a:endParaRPr/>
          </a:p>
          <a:p>
            <a:pPr indent="-317500" lvl="0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Information Gain:</a:t>
            </a:r>
            <a:r>
              <a:rPr lang="en" sz="1400"/>
              <a:t> calcula la diferencia entre la entropía del conjunto antes de dividirse y la entropía media luego de dividir el conjunto de datos, para cada atributo.</a:t>
            </a:r>
            <a:endParaRPr sz="1400"/>
          </a:p>
          <a:p>
            <a:pPr indent="-3175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Gini Index:</a:t>
            </a:r>
            <a:r>
              <a:rPr lang="en" sz="1400"/>
              <a:t> Es una métrica que mide cuánto un elemento del subconjunto elegido al azar sería identificado incorrectamente. Busca los atributos que tienen menor índice de Gini.</a:t>
            </a:r>
            <a:endParaRPr sz="1400"/>
          </a:p>
          <a:p>
            <a:pPr indent="-3175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Mean Squared Error:</a:t>
            </a:r>
            <a:r>
              <a:rPr lang="en" sz="1400"/>
              <a:t> Este método sirve para casos de regresión (en lugar de clasificación). Busca minimizar el error cuadrático medio en los nodos hijos a la hora de particionar los datos.</a:t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Árboles de decisión: Cómo son las fronteras</a:t>
            </a:r>
            <a:endParaRPr/>
          </a:p>
        </p:txBody>
      </p:sp>
      <p:pic>
        <p:nvPicPr>
          <p:cNvPr id="202" name="Google Shape;20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400" y="1215850"/>
            <a:ext cx="3321677" cy="270067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5"/>
          <p:cNvSpPr txBox="1"/>
          <p:nvPr/>
        </p:nvSpPr>
        <p:spPr>
          <a:xfrm>
            <a:off x="7509125" y="4760500"/>
            <a:ext cx="16350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Imagen de Yisong Yue</a:t>
            </a:r>
            <a:endParaRPr sz="900"/>
          </a:p>
        </p:txBody>
      </p:sp>
      <p:pic>
        <p:nvPicPr>
          <p:cNvPr id="204" name="Google Shape;20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0625" y="1667375"/>
            <a:ext cx="3321675" cy="26931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" name="Google Shape;205;p35"/>
          <p:cNvCxnSpPr/>
          <p:nvPr/>
        </p:nvCxnSpPr>
        <p:spPr>
          <a:xfrm>
            <a:off x="4103025" y="2630650"/>
            <a:ext cx="1106400" cy="29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6" name="Google Shape;206;p35"/>
          <p:cNvSpPr txBox="1"/>
          <p:nvPr/>
        </p:nvSpPr>
        <p:spPr>
          <a:xfrm>
            <a:off x="3955875" y="2084300"/>
            <a:ext cx="14007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"Frontera de Decisión"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Time (demo_7_trees)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/>
          <p:nvPr>
            <p:ph type="title"/>
          </p:nvPr>
        </p:nvSpPr>
        <p:spPr>
          <a:xfrm>
            <a:off x="258250" y="1678650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Learning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basan en la idea de que el </a:t>
            </a:r>
            <a:r>
              <a:rPr lang="en">
                <a:highlight>
                  <a:srgbClr val="FFE599"/>
                </a:highlight>
              </a:rPr>
              <a:t>trabajo en conjunto</a:t>
            </a:r>
            <a:r>
              <a:rPr lang="en"/>
              <a:t> debería dar mejores resultados.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De tal forma, un conjunto de modelos, al combinarse, deberían tener mejor performance.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Consideremos el caso de tres modelos: M1, M2 y M3: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Cuando las predicciones son iguales, es sencillo definir cómo predecir; qué hacemos en el caso en que difieran?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 creemos al mejor de los modelos?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Votamos por mayoría?</a:t>
            </a:r>
            <a:endParaRPr/>
          </a:p>
        </p:txBody>
      </p:sp>
      <p:sp>
        <p:nvSpPr>
          <p:cNvPr id="222" name="Google Shape;222;p3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Learning: Motivación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Un modelo "ensemble" se constituye como un conjunto de diferentes modelos.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Habitualmente, un modelo "ensemble" es más preciso que los modelos que lo constituyen. Intuitivamente, esto se debe a que "dos aprenden mejor que uno".</a:t>
            </a:r>
            <a:endParaRPr/>
          </a:p>
        </p:txBody>
      </p:sp>
      <p:sp>
        <p:nvSpPr>
          <p:cNvPr id="228" name="Google Shape;228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Learning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Asumimos que tenemos un modelo M, formado por n modelos: M</a:t>
            </a:r>
            <a:r>
              <a:rPr baseline="-25000" lang="en"/>
              <a:t>1</a:t>
            </a:r>
            <a:r>
              <a:rPr lang="en"/>
              <a:t>, M</a:t>
            </a:r>
            <a:r>
              <a:rPr baseline="-25000" lang="en"/>
              <a:t>2</a:t>
            </a:r>
            <a:r>
              <a:rPr lang="en"/>
              <a:t>,... M</a:t>
            </a:r>
            <a:r>
              <a:rPr baseline="-25000" lang="en"/>
              <a:t>n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Cuando un modelo recibe un dato </a:t>
            </a:r>
            <a:r>
              <a:rPr i="1" lang="en"/>
              <a:t>x</a:t>
            </a:r>
            <a:r>
              <a:rPr lang="en"/>
              <a:t>, el modelo predice M(</a:t>
            </a:r>
            <a:r>
              <a:rPr i="1" lang="en"/>
              <a:t>x</a:t>
            </a:r>
            <a:r>
              <a:rPr lang="en"/>
              <a:t>) a partir de las predicciones M</a:t>
            </a:r>
            <a:r>
              <a:rPr baseline="-25000" lang="en"/>
              <a:t>i</a:t>
            </a:r>
            <a:r>
              <a:rPr lang="en"/>
              <a:t>(</a:t>
            </a:r>
            <a:r>
              <a:rPr i="1" lang="en"/>
              <a:t>x</a:t>
            </a:r>
            <a:r>
              <a:rPr lang="en"/>
              <a:t>), a partir de votación (clase más votada).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Cómo determinamos cuán bien funciona el modelo?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Para responder, consideramos: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Todos los clasificadores M</a:t>
            </a:r>
            <a:r>
              <a:rPr baseline="-25000" lang="en"/>
              <a:t>1</a:t>
            </a:r>
            <a:r>
              <a:rPr lang="en"/>
              <a:t>, M</a:t>
            </a:r>
            <a:r>
              <a:rPr baseline="-25000" lang="en"/>
              <a:t>2</a:t>
            </a:r>
            <a:r>
              <a:rPr lang="en"/>
              <a:t>,... M</a:t>
            </a:r>
            <a:r>
              <a:rPr baseline="-25000" lang="en"/>
              <a:t>n</a:t>
            </a:r>
            <a:r>
              <a:rPr lang="en"/>
              <a:t> son igualmente precisos (precisión </a:t>
            </a:r>
            <a:r>
              <a:rPr b="1" lang="en"/>
              <a:t>p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Los errores en la clasificación hecha por cada clasificador son independientes: </a:t>
            </a:r>
            <a:r>
              <a:rPr b="1" lang="en"/>
              <a:t>P</a:t>
            </a:r>
            <a:r>
              <a:rPr lang="en"/>
              <a:t>(M</a:t>
            </a:r>
            <a:r>
              <a:rPr baseline="-25000" lang="en"/>
              <a:t>j</a:t>
            </a:r>
            <a:r>
              <a:rPr lang="en"/>
              <a:t> erróneo | M</a:t>
            </a:r>
            <a:r>
              <a:rPr baseline="-25000" lang="en"/>
              <a:t>k</a:t>
            </a:r>
            <a:r>
              <a:rPr lang="en"/>
              <a:t> erróneo) = </a:t>
            </a:r>
            <a:r>
              <a:rPr b="1" lang="en"/>
              <a:t>P</a:t>
            </a:r>
            <a:r>
              <a:rPr lang="en"/>
              <a:t>(M</a:t>
            </a:r>
            <a:r>
              <a:rPr baseline="-25000" lang="en"/>
              <a:t>j</a:t>
            </a:r>
            <a:r>
              <a:rPr lang="en"/>
              <a:t> erróneo)</a:t>
            </a:r>
            <a:endParaRPr/>
          </a:p>
        </p:txBody>
      </p:sp>
      <p:sp>
        <p:nvSpPr>
          <p:cNvPr id="234" name="Google Shape;234;p4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Learning: Aproximación de justificación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hacer el ejemplo más concreto, consideremos: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</a:t>
            </a:r>
            <a:r>
              <a:rPr lang="en"/>
              <a:t> = 0.8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n</a:t>
            </a:r>
            <a:r>
              <a:rPr lang="en"/>
              <a:t> = 5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Entonces,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P(la predicción de M es correcta) = </a:t>
            </a:r>
            <a:br>
              <a:rPr lang="en"/>
            </a:br>
            <a:r>
              <a:rPr lang="en"/>
              <a:t>				= P(al menos 3 de los 5 M</a:t>
            </a:r>
            <a:r>
              <a:rPr baseline="-25000" lang="en"/>
              <a:t>i</a:t>
            </a:r>
            <a:r>
              <a:rPr lang="en"/>
              <a:t> predicen correctamente)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4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Learning: Aproximación de justificación </a:t>
            </a:r>
            <a:endParaRPr/>
          </a:p>
        </p:txBody>
      </p:sp>
      <p:pic>
        <p:nvPicPr>
          <p:cNvPr id="241" name="Google Shape;24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038" y="3717500"/>
            <a:ext cx="5062776" cy="74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Temario de la Clase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996625"/>
            <a:ext cx="8520600" cy="36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¿Qué es aprendizaje supervisado?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Aprendizaje supervisado.</a:t>
            </a:r>
            <a:endParaRPr>
              <a:solidFill>
                <a:srgbClr val="99999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</a:pPr>
            <a:r>
              <a:rPr lang="en">
                <a:solidFill>
                  <a:srgbClr val="999999"/>
                </a:solidFill>
              </a:rPr>
              <a:t>Repaso: Regresión Lineal y Polinomial, Regresión Logística, Naive Bayes.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Support Vector Machines.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</a:pPr>
            <a:r>
              <a:rPr lang="en">
                <a:solidFill>
                  <a:srgbClr val="999999"/>
                </a:solidFill>
              </a:rPr>
              <a:t>Repaso: Perceptrón.</a:t>
            </a:r>
            <a:endParaRPr>
              <a:solidFill>
                <a:srgbClr val="99999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SVC/SVR. Datos no linealmente separables. Función de costo.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Ensemble learning.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Repaso: Decision Trees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Random Forest, Bagging, Boosting, Voting.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Redes neuronales.</a:t>
            </a:r>
            <a:endParaRPr>
              <a:solidFill>
                <a:srgbClr val="99999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</a:pPr>
            <a:r>
              <a:rPr lang="en">
                <a:solidFill>
                  <a:srgbClr val="999999"/>
                </a:solidFill>
              </a:rPr>
              <a:t>Perceptrón multicapa.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Sistemas de recomendación.</a:t>
            </a:r>
            <a:endParaRPr>
              <a:solidFill>
                <a:srgbClr val="99999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</a:pPr>
            <a:r>
              <a:rPr lang="en">
                <a:solidFill>
                  <a:srgbClr val="999999"/>
                </a:solidFill>
              </a:rPr>
              <a:t>Filtrado colaborativo.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Prácticas de reproducibilidad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/>
          <p:nvPr>
            <p:ph type="title"/>
          </p:nvPr>
        </p:nvSpPr>
        <p:spPr>
          <a:xfrm>
            <a:off x="258250" y="1678650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Learning:</a:t>
            </a:r>
            <a:br>
              <a:rPr lang="en"/>
            </a:br>
            <a:r>
              <a:rPr lang="en"/>
              <a:t>Bagging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 un método para hacer aprendizaje por "ensemble".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Si usamos el mismo modelo sobre los mismos datos, obtendremos los mismos resultados (salvo inicializaciones aleatorias). Entonces, de cierta forma, debemos introducir variaciones en los datos: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Si </a:t>
            </a:r>
            <a:r>
              <a:rPr b="1" lang="en"/>
              <a:t>D</a:t>
            </a:r>
            <a:r>
              <a:rPr lang="en"/>
              <a:t> es el dataset inicial; repetimos </a:t>
            </a:r>
            <a:r>
              <a:rPr b="1" lang="en"/>
              <a:t>k</a:t>
            </a:r>
            <a:r>
              <a:rPr lang="en"/>
              <a:t> veces lo siguiente: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Generar </a:t>
            </a:r>
            <a:r>
              <a:rPr b="1" lang="en"/>
              <a:t>D</a:t>
            </a:r>
            <a:r>
              <a:rPr b="1" baseline="-25000" lang="en"/>
              <a:t>i</a:t>
            </a:r>
            <a:r>
              <a:rPr lang="en"/>
              <a:t> a partir de las entradas de </a:t>
            </a:r>
            <a:r>
              <a:rPr b="1" lang="en"/>
              <a:t>D</a:t>
            </a:r>
            <a:r>
              <a:rPr lang="en"/>
              <a:t>, seleccionando aleatoriamente y con reposición </a:t>
            </a:r>
            <a:r>
              <a:rPr b="1" lang="en"/>
              <a:t>|D|</a:t>
            </a:r>
            <a:r>
              <a:rPr lang="en"/>
              <a:t> instancias de </a:t>
            </a:r>
            <a:r>
              <a:rPr b="1" lang="en"/>
              <a:t>D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Entrenamos el modelo </a:t>
            </a:r>
            <a:r>
              <a:rPr b="1" lang="en"/>
              <a:t>M</a:t>
            </a:r>
            <a:r>
              <a:rPr b="1" baseline="-25000" lang="en"/>
              <a:t>i</a:t>
            </a:r>
            <a:r>
              <a:rPr lang="en"/>
              <a:t> a partir de </a:t>
            </a:r>
            <a:r>
              <a:rPr b="1" lang="en"/>
              <a:t>D</a:t>
            </a:r>
            <a:r>
              <a:rPr b="1" baseline="-25000" lang="en"/>
              <a:t>i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Nuestro modelo </a:t>
            </a:r>
            <a:r>
              <a:rPr b="1" lang="en"/>
              <a:t>M</a:t>
            </a:r>
            <a:r>
              <a:rPr lang="en"/>
              <a:t> selecciona las predicciones más frecuentes de {</a:t>
            </a:r>
            <a:r>
              <a:rPr b="1" lang="en"/>
              <a:t>M</a:t>
            </a:r>
            <a:r>
              <a:rPr b="1" baseline="-25000" lang="en"/>
              <a:t>i</a:t>
            </a:r>
            <a:r>
              <a:rPr lang="en"/>
              <a:t>}</a:t>
            </a:r>
            <a:r>
              <a:rPr b="1" baseline="-25000" lang="en"/>
              <a:t>i</a:t>
            </a:r>
            <a:r>
              <a:rPr lang="en"/>
              <a:t>.</a:t>
            </a:r>
            <a:endParaRPr/>
          </a:p>
        </p:txBody>
      </p:sp>
      <p:sp>
        <p:nvSpPr>
          <p:cNvPr id="252" name="Google Shape;252;p4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Bagging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Bagging gráficamente (para árboles de decisión)</a:t>
            </a:r>
            <a:endParaRPr/>
          </a:p>
        </p:txBody>
      </p:sp>
      <p:pic>
        <p:nvPicPr>
          <p:cNvPr id="258" name="Google Shape;25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575" y="1077425"/>
            <a:ext cx="6338851" cy="396274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4"/>
          <p:cNvSpPr txBox="1"/>
          <p:nvPr/>
        </p:nvSpPr>
        <p:spPr>
          <a:xfrm>
            <a:off x="7479675" y="4778875"/>
            <a:ext cx="16644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Imagen de Hendrik Blockeel</a:t>
            </a:r>
            <a:endParaRPr sz="9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Bagging generalmente funciona bien para algoritmos "inestables":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 algoritmo es inestables si pequeñas variaciones en el dataset pueden generar modelos muy diferentes.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Resulta que los árboles de decisión son inestables.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Si bien lo anterior incentiva al uso de bagging para árboles de decisión, tenemos una desventaja importante: entrenar </a:t>
            </a:r>
            <a:r>
              <a:rPr b="1" lang="en"/>
              <a:t>k</a:t>
            </a:r>
            <a:r>
              <a:rPr lang="en"/>
              <a:t> árboles es </a:t>
            </a:r>
            <a:r>
              <a:rPr b="1" lang="en"/>
              <a:t>k</a:t>
            </a:r>
            <a:r>
              <a:rPr lang="en"/>
              <a:t> veces más caro que entrenar uno solo.</a:t>
            </a:r>
            <a:endParaRPr/>
          </a:p>
        </p:txBody>
      </p:sp>
      <p:sp>
        <p:nvSpPr>
          <p:cNvPr id="265" name="Google Shape;265;p4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Bagging para árboles de decisión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type="title"/>
          </p:nvPr>
        </p:nvSpPr>
        <p:spPr>
          <a:xfrm>
            <a:off x="258250" y="1678650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 Random Forests son una modificación a Bagging para Árboles de Decisión. Para evitar la sobrecarga, se simplifican los modelos: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Como vimos antes, cuando se crean los árboles (cuando se entrenan), todas las features son consideradas o evaluadas al crear cada nodo.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Para los Random Forests, en cada nodo se </a:t>
            </a:r>
            <a:r>
              <a:rPr lang="en">
                <a:highlight>
                  <a:srgbClr val="FFE599"/>
                </a:highlight>
              </a:rPr>
              <a:t>consideran sólo M atributos</a:t>
            </a:r>
            <a:r>
              <a:rPr lang="en"/>
              <a:t> elegidos aleatoriamente (parámetro </a:t>
            </a:r>
            <a:r>
              <a:rPr i="1" lang="en"/>
              <a:t>max_features</a:t>
            </a:r>
            <a:r>
              <a:rPr lang="en"/>
              <a:t> en sklearn).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Usualmente, se toma: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Forests</a:t>
            </a:r>
            <a:endParaRPr/>
          </a:p>
        </p:txBody>
      </p:sp>
      <p:pic>
        <p:nvPicPr>
          <p:cNvPr id="277" name="Google Shape;27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5350" y="3796600"/>
            <a:ext cx="2593300" cy="47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modelo se puede resumir en los siguientes pasos: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Repetir </a:t>
            </a:r>
            <a:r>
              <a:rPr b="1" lang="en"/>
              <a:t>k </a:t>
            </a:r>
            <a:r>
              <a:rPr lang="en"/>
              <a:t>veces: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Construir un dataset a partir del original, como se hace con bagging.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Construir un árbol de decisión: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Para cada árbol, seleccionar </a:t>
            </a:r>
            <a:r>
              <a:rPr b="1" lang="en" sz="1800"/>
              <a:t>M</a:t>
            </a:r>
            <a:r>
              <a:rPr lang="en" sz="1800"/>
              <a:t> atributos y construir el arbol "óptimo" entre esas features.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Repetir hasta que el árbol esté completamente construido (no se hace pruning).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"Los Random Forests son uno de los métodos de aprendizaje más eficientes y precisos a la fecha" (2008): Caruana: </a:t>
            </a:r>
            <a:r>
              <a:rPr i="1" lang="en"/>
              <a:t>An empirical evaluation of supervised learning in high dimensions. ICML 2008.</a:t>
            </a:r>
            <a:endParaRPr i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El algoritmo es sencillo, fácil de implementar, fácil de usar y requiere de poco ajuste de parámetros.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Es relativamente sencillo debuggear los Random Forests; aunque comparado con los Árboles de Decisión, pueda resultar menos interpretable.</a:t>
            </a:r>
            <a:endParaRPr/>
          </a:p>
        </p:txBody>
      </p:sp>
      <p:sp>
        <p:nvSpPr>
          <p:cNvPr id="289" name="Google Shape;289;p4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0"/>
          <p:cNvSpPr txBox="1"/>
          <p:nvPr>
            <p:ph type="title"/>
          </p:nvPr>
        </p:nvSpPr>
        <p:spPr>
          <a:xfrm>
            <a:off x="490250" y="450150"/>
            <a:ext cx="6244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Time (demo_8_random_forest)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1"/>
          <p:cNvSpPr txBox="1"/>
          <p:nvPr>
            <p:ph type="title"/>
          </p:nvPr>
        </p:nvSpPr>
        <p:spPr>
          <a:xfrm>
            <a:off x="258250" y="1678650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Boosting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 con outliers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Método para hacer aprendizaje por "ensemble".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Para el ejemplo de los árboles de decisión, vimos que con bagging, entrenamos grandes árboles sobre versiones del material de entrenamiento generados con reposición; y luego votamos por mayoría.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Boosting pretende darle mayor importancia a los modelos que mejor performance tienen sobre los datos. Así, podemos decir que, con boosting, se entrenan árboles sobre </a:t>
            </a:r>
            <a:r>
              <a:rPr lang="en">
                <a:highlight>
                  <a:srgbClr val="FFE599"/>
                </a:highlight>
              </a:rPr>
              <a:t>versiones "pesadas" de los datos de entrenamiento</a:t>
            </a:r>
            <a:r>
              <a:rPr lang="en"/>
              <a:t>. Y luego se clasifica </a:t>
            </a:r>
            <a:r>
              <a:rPr lang="en">
                <a:highlight>
                  <a:srgbClr val="FFE599"/>
                </a:highlight>
              </a:rPr>
              <a:t>por mayoría pero pesando los modelos</a:t>
            </a:r>
            <a:r>
              <a:rPr lang="en"/>
              <a:t>.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5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Boosting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Cada modelo, de cierta forma, define qué features considerará el siguiente modelo.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Se seleccionan datos como en bagging (bootstrapping), pero en este caso, los datos son pesados con cierto criterio. De hecho, algunos registros serán usados más frecuentemente.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El proceso es el siguiente: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Dado un modelo, determinar qué registros son más "erróneos" y darles mayor pesos para los modelos siguientes).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Dado un modelo, determinar su performance para darle mayor peso a los "mejores" modelos.</a:t>
            </a:r>
            <a:endParaRPr/>
          </a:p>
        </p:txBody>
      </p:sp>
      <p:sp>
        <p:nvSpPr>
          <p:cNvPr id="311" name="Google Shape;311;p5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Boosting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Boosting: Visualización</a:t>
            </a:r>
            <a:endParaRPr/>
          </a:p>
        </p:txBody>
      </p:sp>
      <p:pic>
        <p:nvPicPr>
          <p:cNvPr id="317" name="Google Shape;31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7487" y="1147225"/>
            <a:ext cx="2629026" cy="2776249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54"/>
          <p:cNvSpPr txBox="1"/>
          <p:nvPr/>
        </p:nvSpPr>
        <p:spPr>
          <a:xfrm>
            <a:off x="5008875" y="4704250"/>
            <a:ext cx="4080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pen Sans"/>
                <a:ea typeface="Open Sans"/>
                <a:cs typeface="Open Sans"/>
                <a:sym typeface="Open Sans"/>
              </a:rPr>
              <a:t>Source: </a:t>
            </a:r>
            <a:r>
              <a:rPr lang="en" sz="7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http://media.nips.cc/Conferences/2007/Tutorials/Slides/schapire-NIPS-07-tutorial.pdf</a:t>
            </a:r>
            <a:r>
              <a:rPr lang="en" sz="7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7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Boosting: Visualización</a:t>
            </a:r>
            <a:endParaRPr/>
          </a:p>
        </p:txBody>
      </p:sp>
      <p:pic>
        <p:nvPicPr>
          <p:cNvPr id="324" name="Google Shape;32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1551" y="1167275"/>
            <a:ext cx="4080901" cy="2808954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5"/>
          <p:cNvSpPr txBox="1"/>
          <p:nvPr/>
        </p:nvSpPr>
        <p:spPr>
          <a:xfrm>
            <a:off x="5008875" y="4704250"/>
            <a:ext cx="4080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pen Sans"/>
                <a:ea typeface="Open Sans"/>
                <a:cs typeface="Open Sans"/>
                <a:sym typeface="Open Sans"/>
              </a:rPr>
              <a:t>Source: </a:t>
            </a:r>
            <a:r>
              <a:rPr lang="en" sz="7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http://media.nips.cc/Conferences/2007/Tutorials/Slides/schapire-NIPS-07-tutorial.pdf</a:t>
            </a:r>
            <a:r>
              <a:rPr lang="en" sz="7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7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Boosting: Visualización</a:t>
            </a:r>
            <a:endParaRPr/>
          </a:p>
        </p:txBody>
      </p:sp>
      <p:pic>
        <p:nvPicPr>
          <p:cNvPr id="331" name="Google Shape;33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6338" y="1167275"/>
            <a:ext cx="6011323" cy="280895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6"/>
          <p:cNvSpPr txBox="1"/>
          <p:nvPr/>
        </p:nvSpPr>
        <p:spPr>
          <a:xfrm>
            <a:off x="5008875" y="4704250"/>
            <a:ext cx="4080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pen Sans"/>
                <a:ea typeface="Open Sans"/>
                <a:cs typeface="Open Sans"/>
                <a:sym typeface="Open Sans"/>
              </a:rPr>
              <a:t>Source: </a:t>
            </a:r>
            <a:r>
              <a:rPr lang="en" sz="7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http://media.nips.cc/Conferences/2007/Tutorials/Slides/schapire-NIPS-07-tutorial.pdf</a:t>
            </a:r>
            <a:r>
              <a:rPr lang="en" sz="7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7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Boosting: Visualización</a:t>
            </a:r>
            <a:endParaRPr/>
          </a:p>
        </p:txBody>
      </p:sp>
      <p:pic>
        <p:nvPicPr>
          <p:cNvPr id="338" name="Google Shape;338;p57"/>
          <p:cNvPicPr preferRelativeResize="0"/>
          <p:nvPr/>
        </p:nvPicPr>
        <p:blipFill rotWithShape="1">
          <a:blip r:embed="rId3">
            <a:alphaModFix/>
          </a:blip>
          <a:srcRect b="0" l="3081" r="0" t="0"/>
          <a:stretch/>
        </p:blipFill>
        <p:spPr>
          <a:xfrm>
            <a:off x="1467463" y="1167275"/>
            <a:ext cx="6209075" cy="2808951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7"/>
          <p:cNvSpPr txBox="1"/>
          <p:nvPr/>
        </p:nvSpPr>
        <p:spPr>
          <a:xfrm>
            <a:off x="5008875" y="4704250"/>
            <a:ext cx="4080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pen Sans"/>
                <a:ea typeface="Open Sans"/>
                <a:cs typeface="Open Sans"/>
                <a:sym typeface="Open Sans"/>
              </a:rPr>
              <a:t>Source: </a:t>
            </a:r>
            <a:r>
              <a:rPr lang="en" sz="7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http://media.nips.cc/Conferences/2007/Tutorials/Slides/schapire-NIPS-07-tutorial.pdf</a:t>
            </a:r>
            <a:r>
              <a:rPr lang="en" sz="7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7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Boosting: Visualización</a:t>
            </a:r>
            <a:endParaRPr/>
          </a:p>
        </p:txBody>
      </p:sp>
      <p:pic>
        <p:nvPicPr>
          <p:cNvPr id="345" name="Google Shape;34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7463" y="1059800"/>
            <a:ext cx="6209075" cy="3689701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8"/>
          <p:cNvSpPr txBox="1"/>
          <p:nvPr/>
        </p:nvSpPr>
        <p:spPr>
          <a:xfrm>
            <a:off x="5008875" y="4704250"/>
            <a:ext cx="4080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pen Sans"/>
                <a:ea typeface="Open Sans"/>
                <a:cs typeface="Open Sans"/>
                <a:sym typeface="Open Sans"/>
              </a:rPr>
              <a:t>Source: </a:t>
            </a:r>
            <a:r>
              <a:rPr lang="en" sz="7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http://media.nips.cc/Conferences/2007/Tutorials/Slides/schapire-NIPS-07-tutorial.pdf</a:t>
            </a:r>
            <a:r>
              <a:rPr lang="en" sz="7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7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9"/>
          <p:cNvSpPr txBox="1"/>
          <p:nvPr>
            <p:ph type="title"/>
          </p:nvPr>
        </p:nvSpPr>
        <p:spPr>
          <a:xfrm>
            <a:off x="490250" y="450150"/>
            <a:ext cx="6244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Time (demo_9_boosting)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0"/>
          <p:cNvSpPr txBox="1"/>
          <p:nvPr>
            <p:ph type="title"/>
          </p:nvPr>
        </p:nvSpPr>
        <p:spPr>
          <a:xfrm>
            <a:off x="258250" y="1678650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Voting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Clasificador compuesto de varios clasificadores.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Cada clasificador que lo compone se entrena sobre el conjunto de datos.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El clasificador de “voting” final simplemente elige la clase que tuvo “más votos” de parte de los clasificadores que lo componen.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La votación puede ser “hard” (simplemente se cuenta la cantidad de votos para una clase) o “soft” (se usa la probabilidad).</a:t>
            </a:r>
            <a:endParaRPr/>
          </a:p>
        </p:txBody>
      </p:sp>
      <p:sp>
        <p:nvSpPr>
          <p:cNvPr id="362" name="Google Shape;362;p6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Voting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SVM: Outliers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3312" y="1147225"/>
            <a:ext cx="4917374" cy="389792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7201500" y="4683875"/>
            <a:ext cx="19425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Image from </a:t>
            </a:r>
            <a:r>
              <a:rPr lang="en" sz="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https://blog.statsbot.co/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2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Kaggle Time!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 de la segunda clase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SVM: Outliers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mayoría de los casos, los </a:t>
            </a:r>
            <a:r>
              <a:rPr lang="en">
                <a:highlight>
                  <a:srgbClr val="FFE599"/>
                </a:highlight>
              </a:rPr>
              <a:t>datos no son linealmente separables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En algunos casos, </a:t>
            </a:r>
            <a:r>
              <a:rPr lang="en">
                <a:highlight>
                  <a:srgbClr val="FFE599"/>
                </a:highlight>
              </a:rPr>
              <a:t>existen outliers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Hay un parámetro que define </a:t>
            </a:r>
            <a:r>
              <a:rPr lang="en"/>
              <a:t>qué</a:t>
            </a:r>
            <a:r>
              <a:rPr lang="en"/>
              <a:t> tan tolerante puede ser SVM sobre la clasificación incorrecta de datos.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El “</a:t>
            </a:r>
            <a:r>
              <a:rPr lang="en">
                <a:highlight>
                  <a:srgbClr val="FFE599"/>
                </a:highlight>
              </a:rPr>
              <a:t>parámetro C</a:t>
            </a:r>
            <a:r>
              <a:rPr lang="en"/>
              <a:t>”, define un tradeoff entre clasificar mejor los datos de entrenamiento y tener una mejor “separación” (un margen más amplio).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SVM: Parámetro C</a:t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688" y="1147225"/>
            <a:ext cx="4832626" cy="390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/>
        </p:nvSpPr>
        <p:spPr>
          <a:xfrm>
            <a:off x="7201500" y="4683875"/>
            <a:ext cx="19425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Image from </a:t>
            </a:r>
            <a:r>
              <a:rPr lang="en" sz="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https://blog.statsbot.co/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Time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(demo_5_svm)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 con datos no linealmente separables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